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66" r:id="rId5"/>
    <p:sldId id="267" r:id="rId6"/>
    <p:sldId id="268" r:id="rId7"/>
    <p:sldId id="269" r:id="rId8"/>
    <p:sldId id="257" r:id="rId9"/>
    <p:sldId id="270" r:id="rId10"/>
    <p:sldId id="303" r:id="rId11"/>
    <p:sldId id="271" r:id="rId12"/>
    <p:sldId id="260" r:id="rId13"/>
    <p:sldId id="261" r:id="rId14"/>
    <p:sldId id="272" r:id="rId15"/>
    <p:sldId id="273" r:id="rId16"/>
    <p:sldId id="274" r:id="rId17"/>
    <p:sldId id="275" r:id="rId18"/>
    <p:sldId id="276" r:id="rId19"/>
    <p:sldId id="277" r:id="rId20"/>
    <p:sldId id="290" r:id="rId21"/>
    <p:sldId id="291" r:id="rId22"/>
    <p:sldId id="278" r:id="rId23"/>
    <p:sldId id="279" r:id="rId24"/>
    <p:sldId id="280" r:id="rId25"/>
    <p:sldId id="281" r:id="rId26"/>
    <p:sldId id="282" r:id="rId27"/>
    <p:sldId id="283" r:id="rId28"/>
    <p:sldId id="284" r:id="rId29"/>
    <p:sldId id="285" r:id="rId30"/>
    <p:sldId id="292" r:id="rId31"/>
    <p:sldId id="293" r:id="rId32"/>
    <p:sldId id="294" r:id="rId33"/>
    <p:sldId id="295" r:id="rId34"/>
    <p:sldId id="296" r:id="rId35"/>
    <p:sldId id="297" r:id="rId36"/>
    <p:sldId id="298" r:id="rId37"/>
    <p:sldId id="299" r:id="rId38"/>
    <p:sldId id="300" r:id="rId39"/>
    <p:sldId id="301" r:id="rId40"/>
    <p:sldId id="30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4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11/08/2016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00552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11/08/2016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639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11/08/2016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7218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11/08/2016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2964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F233468-CEDD-4531-BD31-87E9320EE24A}" type="datetimeFigureOut">
              <a:rPr lang="ms-MY" smtClean="0">
                <a:solidFill>
                  <a:prstClr val="black">
                    <a:tint val="75000"/>
                  </a:prstClr>
                </a:solidFill>
              </a:rPr>
              <a:pPr/>
              <a:t>11/08/2016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2129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F233468-CEDD-4531-BD31-87E9320EE24A}" type="datetimeFigureOut">
              <a:rPr lang="ms-MY" smtClean="0">
                <a:solidFill>
                  <a:prstClr val="black">
                    <a:tint val="75000"/>
                  </a:prstClr>
                </a:solidFill>
              </a:rPr>
              <a:pPr/>
              <a:t>11/08/2016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00227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33468-CEDD-4531-BD31-87E9320EE24A}" type="datetimeFigureOut">
              <a:rPr lang="ms-MY" smtClean="0">
                <a:solidFill>
                  <a:prstClr val="black">
                    <a:tint val="75000"/>
                  </a:prstClr>
                </a:solidFill>
              </a:rPr>
              <a:pPr/>
              <a:t>11/08/2016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04762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11/08/2016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781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11/08/2016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49892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11/08/2016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12199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11/08/2016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51714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6CB017-12D8-47B5-8A5D-56FFA49A27C8}"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260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CB017-12D8-47B5-8A5D-56FFA49A27C8}"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902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CB017-12D8-47B5-8A5D-56FFA49A27C8}"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369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6CB017-12D8-47B5-8A5D-56FFA49A27C8}" type="datetimeFigureOut">
              <a:rPr lang="en-US" smtClean="0">
                <a:solidFill>
                  <a:prstClr val="black">
                    <a:tint val="75000"/>
                  </a:prstClr>
                </a:solidFill>
              </a:rPr>
              <a:pPr/>
              <a:t>8/11/2016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6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6CB017-12D8-47B5-8A5D-56FFA49A27C8}" type="datetimeFigureOut">
              <a:rPr lang="en-US" smtClean="0">
                <a:solidFill>
                  <a:prstClr val="black">
                    <a:tint val="75000"/>
                  </a:prstClr>
                </a:solidFill>
              </a:rPr>
              <a:pPr/>
              <a:t>8/11/2016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690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6CB017-12D8-47B5-8A5D-56FFA49A27C8}" type="datetimeFigureOut">
              <a:rPr lang="en-US" smtClean="0">
                <a:solidFill>
                  <a:prstClr val="black">
                    <a:tint val="75000"/>
                  </a:prstClr>
                </a:solidFill>
              </a:rPr>
              <a:pPr/>
              <a:t>8/11/2016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303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CB017-12D8-47B5-8A5D-56FFA49A27C8}" type="datetimeFigureOut">
              <a:rPr lang="en-US" smtClean="0">
                <a:solidFill>
                  <a:prstClr val="black">
                    <a:tint val="75000"/>
                  </a:prstClr>
                </a:solidFill>
              </a:rPr>
              <a:pPr/>
              <a:t>8/11/2016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32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390DD-A5A4-4CBF-BAC6-0873B72BA06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CB017-12D8-47B5-8A5D-56FFA49A27C8}" type="datetimeFigureOut">
              <a:rPr lang="en-US" smtClean="0">
                <a:solidFill>
                  <a:prstClr val="black">
                    <a:tint val="75000"/>
                  </a:prstClr>
                </a:solidFill>
              </a:rPr>
              <a:pPr/>
              <a:t>8/11/2016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656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CB017-12D8-47B5-8A5D-56FFA49A27C8}" type="datetimeFigureOut">
              <a:rPr lang="en-US" smtClean="0">
                <a:solidFill>
                  <a:prstClr val="black">
                    <a:tint val="75000"/>
                  </a:prstClr>
                </a:solidFill>
              </a:rPr>
              <a:pPr/>
              <a:t>8/11/2016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45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CB017-12D8-47B5-8A5D-56FFA49A27C8}"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671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CB017-12D8-47B5-8A5D-56FFA49A27C8}"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97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D390DD-A5A4-4CBF-BAC6-0873B72BA069}"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D390DD-A5A4-4CBF-BAC6-0873B72BA069}"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D390DD-A5A4-4CBF-BAC6-0873B72BA069}"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390DD-A5A4-4CBF-BAC6-0873B72BA069}"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390DD-A5A4-4CBF-BAC6-0873B72BA069}"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390DD-A5A4-4CBF-BAC6-0873B72BA069}"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390DD-A5A4-4CBF-BAC6-0873B72BA069}" type="datetimeFigureOut">
              <a:rPr lang="en-US" smtClean="0"/>
              <a:t>8/11/2016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3B11F-3EA6-4F77-85B6-08CAE6B512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33468-CEDD-4531-BD31-87E9320EE24A}" type="datetimeFigureOut">
              <a:rPr lang="ms-MY" smtClean="0">
                <a:solidFill>
                  <a:prstClr val="black">
                    <a:tint val="75000"/>
                  </a:prstClr>
                </a:solidFill>
              </a:rPr>
              <a:pPr/>
              <a:t>11/08/2016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95514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CB017-12D8-47B5-8A5D-56FFA49A27C8}"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622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6904" y="354722"/>
            <a:ext cx="884758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elebihan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berjemaah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362200" y="1196752"/>
            <a:ext cx="6400800" cy="1124282"/>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 ditimpa kefakiran </a:t>
            </a:r>
            <a:endPar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kemiskinan di dunia</a:t>
            </a: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ight Arrow 4"/>
          <p:cNvSpPr/>
          <p:nvPr/>
        </p:nvSpPr>
        <p:spPr>
          <a:xfrm>
            <a:off x="683568" y="1223139"/>
            <a:ext cx="1080120" cy="881839"/>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339752" y="2420888"/>
            <a:ext cx="6400800" cy="936104"/>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Dijauhkannya daripada siksa </a:t>
            </a: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kubur</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2347664" y="3429000"/>
            <a:ext cx="6400800" cy="1124282"/>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Diberikan buku catatan amalnya dengan tangan kanan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2347664" y="4653136"/>
            <a:ext cx="6400800" cy="936104"/>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Dapat melintasi as-sirat dengan pantas seperti kilat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2339752" y="5689094"/>
            <a:ext cx="6400800" cy="980266"/>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Dimasukkan ke dalam syurga </a:t>
            </a:r>
            <a:endPar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tanpa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hisab.</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ight Arrow 9"/>
          <p:cNvSpPr/>
          <p:nvPr/>
        </p:nvSpPr>
        <p:spPr>
          <a:xfrm>
            <a:off x="744724" y="2420888"/>
            <a:ext cx="1080120" cy="881839"/>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ight Arrow 10"/>
          <p:cNvSpPr/>
          <p:nvPr/>
        </p:nvSpPr>
        <p:spPr>
          <a:xfrm>
            <a:off x="755576" y="3555273"/>
            <a:ext cx="1080120" cy="881839"/>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ight Arrow 11"/>
          <p:cNvSpPr/>
          <p:nvPr/>
        </p:nvSpPr>
        <p:spPr>
          <a:xfrm>
            <a:off x="744724" y="4635393"/>
            <a:ext cx="1080120" cy="881839"/>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Right Arrow 12"/>
          <p:cNvSpPr/>
          <p:nvPr/>
        </p:nvSpPr>
        <p:spPr>
          <a:xfrm>
            <a:off x="755576" y="5715513"/>
            <a:ext cx="1080120" cy="881839"/>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36293" y="354722"/>
            <a:ext cx="87553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adab-adab</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berjemaah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04209" y="4602832"/>
            <a:ext cx="8405760" cy="1346448"/>
          </a:xfrm>
          <a:prstGeom prst="roundRect">
            <a:avLst>
              <a:gd name="adj" fmla="val 0"/>
            </a:avLst>
          </a:prstGeom>
          <a:solidFill>
            <a:schemeClr val="accent4">
              <a:lumMod val="75000"/>
            </a:schemeClr>
          </a:solidFill>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imam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bertakbiratul</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ihram,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imam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berpaling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meminta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membetulkan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masing-masing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merapatkannya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04209" y="2872938"/>
            <a:ext cx="8405760" cy="1564174"/>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Meluruskan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membetuli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kaki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kaki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tumit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tumit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makmum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lain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kosong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longgar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jemaah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6" name="Right Arrow 5"/>
          <p:cNvSpPr/>
          <p:nvPr/>
        </p:nvSpPr>
        <p:spPr>
          <a:xfrm>
            <a:off x="228374" y="908720"/>
            <a:ext cx="5999810" cy="1584176"/>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Melurus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merapatkan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Oval 6"/>
          <p:cNvSpPr/>
          <p:nvPr/>
        </p:nvSpPr>
        <p:spPr>
          <a:xfrm>
            <a:off x="611560" y="2348880"/>
            <a:ext cx="2304256"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a:t>
            </a:r>
            <a:endParaRPr lang="en-MY" sz="2400" dirty="0"/>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714" y="395183"/>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196876"/>
            <a:ext cx="9144000" cy="2308324"/>
          </a:xfrm>
          <a:prstGeom prst="rect">
            <a:avLst/>
          </a:prstGeom>
          <a:no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أَقِيمُوا الصُّفُوفَ وَحَاذُوا بَيْنَ الْمَنَاكِبِ وَسُدُّوا الْخَلَلَ، وَلِينُوا بِأَيْدِي إِخْوَانِكُمْ وَلَا تَذَرُوا فُرُجَاتٍ لِلشَّيْطَانِ وَمَنْ وَصَلَ صَفًّا وَصَلَهُ اللهُ، وَمَنْ قَطَعَ صَفًّا قَطَعَهُ اللهُ.</a:t>
            </a:r>
            <a:endParaRPr lang="ms-MY" sz="24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76200" y="3602047"/>
            <a:ext cx="8991600" cy="3139321"/>
          </a:xfrm>
          <a:prstGeom prst="rect">
            <a:avLst/>
          </a:prstGeom>
          <a:solidFill>
            <a:schemeClr val="bg1">
              <a:alpha val="98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Luruskanlah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saf-saf</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samakanlah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bahu-bahu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tutupilah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ruang</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kosong</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berlembutlah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merapatkan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saf-saf</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biarkan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ruang</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kosong</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syaitan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mencelah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Barangsiapa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menghubungkan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menghubungnya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barangsiapa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memutuskan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memutuskannya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pertolongan-Nya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Al-Imam Abu </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Daud</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36293" y="354722"/>
            <a:ext cx="87553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adab-adab</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berjemaah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04209" y="4602832"/>
            <a:ext cx="8405760" cy="1346448"/>
          </a:xfrm>
          <a:prstGeom prst="roundRect">
            <a:avLst>
              <a:gd name="adj" fmla="val 0"/>
            </a:avLst>
          </a:prstGeom>
          <a:solidFill>
            <a:schemeClr val="accent4">
              <a:lumMod val="75000"/>
            </a:schemeClr>
          </a:solidFill>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barulah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diikuti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bersetentangan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kedudukan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imam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begitulah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seterusnya</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04209" y="2872938"/>
            <a:ext cx="8405760" cy="1564174"/>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memenuhi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terlebih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dahulu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kosong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renggang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tersebut</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228374" y="980728"/>
            <a:ext cx="5999810" cy="1584176"/>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Penuhkan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Terlebih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Dahulu</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Oval 6"/>
          <p:cNvSpPr/>
          <p:nvPr/>
        </p:nvSpPr>
        <p:spPr>
          <a:xfrm>
            <a:off x="611560" y="2348880"/>
            <a:ext cx="2304256"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a:t>
            </a:r>
            <a:endParaRPr lang="en-MY" sz="2400" dirty="0"/>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714" y="346695"/>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59340"/>
            <a:ext cx="9144000" cy="1569660"/>
          </a:xfrm>
          <a:prstGeom prst="rect">
            <a:avLst/>
          </a:prstGeom>
          <a:no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أَتِمُّوا الصَّفَّ الْمُقَدَّمَ، ثُمَّ الَّذِي يَلِيهِ، فَمَا كَانَ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نَقْصٍ فَلْيَكُنْ فِي الصَّفِّ الْمُؤَخَّرِ.</a:t>
            </a:r>
            <a:endParaRPr lang="ms-MY" sz="24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152400" y="4369167"/>
            <a:ext cx="8839200" cy="1508105"/>
          </a:xfrm>
          <a:prstGeom prst="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Sempurnakanlah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terdahulu</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berikutnya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sebarang</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kekurangan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jemaah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didalam</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terakhir</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MY"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Imam Abu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Daud</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385500"/>
            <a:ext cx="89916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Mendidik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berjemaah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masjid</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609534" y="1628800"/>
            <a:ext cx="8066199" cy="1584176"/>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Menasihati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mengingatkan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menjaga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ketenteraman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tingkah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adab-adab</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ketika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p>
        </p:txBody>
      </p:sp>
      <p:sp>
        <p:nvSpPr>
          <p:cNvPr id="5" name="Rounded Rectangle 4"/>
          <p:cNvSpPr/>
          <p:nvPr/>
        </p:nvSpPr>
        <p:spPr>
          <a:xfrm>
            <a:off x="609533" y="3501008"/>
            <a:ext cx="8066199" cy="2520280"/>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Mudah-mudahan kita semua akan mendapat ganjaran pahala yang banyak yang dijanjikan oleh Allah </a:t>
            </a: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s.w.t. dan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sekaligus akan menyelamatkan kita daripada bala bencana dan mendapat keselamatan di dunia dan akhirat.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9083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514" y="15240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Th</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131-132</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168063"/>
            <a:ext cx="9144000" cy="2031325"/>
          </a:xfrm>
          <a:prstGeom prst="rect">
            <a:avLst/>
          </a:prstGeom>
          <a:solidFill>
            <a:schemeClr val="tx1">
              <a:alpha val="32000"/>
            </a:schemeClr>
          </a:solidFill>
        </p:spPr>
        <p:txBody>
          <a:bodyPr wrap="square">
            <a:spAutoFit/>
          </a:bodyPr>
          <a:lstStyle/>
          <a:p>
            <a:pPr algn="ctr"/>
            <a:r>
              <a:rPr lang="ar-SA"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وَلَا تَمُدَّنَّ عَيْنَيْكَ إِلَى مَا مَتَّعْنَا بِهِ أَزْوَاجًا مِّنْهُمْ زَهْرَةَ الْحَيَاةِ الدُّنيَا لِنَفْتِنَهُمْ فِيهِ وَرِزْقُ رَبِّكَ خَيْرٌ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وَأَبْقَى</a:t>
            </a:r>
            <a:r>
              <a:rPr lang="ar-SA"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وَأْمُرْ أَهْلَكَ بِالصَّلَاةِ وَاصْطَبِرْ عَلَيْهَا لَا نَسْأَلُكَ رِزْقًا نَّحْنُ نَرْزُقُكَ وَالْعَاقِبَةُ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لِلتَّقْوَى.</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3284984"/>
            <a:ext cx="9144000" cy="3477875"/>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janganlah engkau menujukan pandangan kedua matamu dengan keinginan kepada apa yang telah Kami berikan kepada beberapa golongan dari mereka yang kafir itu menikmatinya, yang merupakan keindahan kehidupan dunia ini, untuk Kami menguji mereka padanya; sedang limpah kurnia Tuhanmu di akhirat lebih baik dan lebih kekal.Dan perintahkanlah keluargamu serta umatmu mengerjakan sembahyang, dan hendaklah engkau tekun bersabar menunaikannya. Kami tidak meminta rezeki kepadamu, (bahkan) Kamilah yang memberi rezeki kepadamu. Dan (ingatlah) kesudahan yang baik adalah bagi orang-orang yang bertaqwa.</a:t>
            </a:r>
            <a:endParaRPr kumimoji="0" lang="ms-MY" sz="20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2" y="1794296"/>
            <a:ext cx="9144032" cy="4154984"/>
          </a:xfrm>
          <a:prstGeom prst="rect">
            <a:avLst/>
          </a:prstGeom>
          <a:no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228600" y="342528"/>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7650208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83852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745704"/>
            <a:ext cx="9144000" cy="2015936"/>
          </a:xfrm>
          <a:prstGeom prst="rect">
            <a:avLst/>
          </a:prstGeom>
          <a:noFill/>
        </p:spPr>
        <p:txBody>
          <a:bodyPr wrap="square">
            <a:spAutoFit/>
          </a:bodyPr>
          <a:lstStyle/>
          <a:p>
            <a:pPr algn="ctr" rtl="1" fontAlgn="auto">
              <a:spcBef>
                <a:spcPts val="0"/>
              </a:spcBef>
              <a:spcAft>
                <a:spcPts val="0"/>
              </a:spcAft>
              <a:defRPr/>
            </a:pPr>
            <a:r>
              <a:rPr lang="ar-SA" sz="12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25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9992" y="4191000"/>
            <a:ext cx="8286808" cy="1323439"/>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84284"/>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5288" y="327248"/>
            <a:ext cx="8839200" cy="584775"/>
          </a:xfrm>
          <a:prstGeom prst="rect">
            <a:avLst/>
          </a:prstGeom>
        </p:spPr>
        <p:txBody>
          <a:bodyPr>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03595"/>
            <a:ext cx="9144000" cy="2215991"/>
          </a:xfrm>
          <a:prstGeom prst="rect">
            <a:avLst/>
          </a:prstGeom>
          <a:noFill/>
          <a:ln>
            <a:noFill/>
          </a:ln>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04800" y="4332982"/>
            <a:ext cx="8572528" cy="1077218"/>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871008"/>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لَّا إِلَهَ إِلَّا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شَرِيْكَ لَهُ، وَأَشْهَدُ أَنَّ مُحَمَّدًا عَبْدُهُ</a:t>
            </a:r>
            <a:r>
              <a:rPr lang="ar-SA" sz="2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3048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001631"/>
            <a:ext cx="8643998" cy="2246769"/>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66640" y="1674674"/>
            <a:ext cx="8572560" cy="1754326"/>
          </a:xfrm>
          <a:prstGeom prst="rect">
            <a:avLst/>
          </a:prstGeom>
          <a:no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a:t>
            </a:r>
            <a:endParaRPr lang="ar-SA" sz="5400" b="1" dirty="0" smtClean="0">
              <a:solidFill>
                <a:srgbClr val="FFFF00"/>
              </a:solidFill>
              <a:effectLst>
                <a:glow rad="101600">
                  <a:schemeClr val="tx1">
                    <a:alpha val="60000"/>
                  </a:schemeClr>
                </a:glow>
              </a:effectLst>
              <a:cs typeface="Traditional Arabic" pitchFamily="2" charset="-78"/>
            </a:endParaRPr>
          </a:p>
          <a:p>
            <a:pPr algn="ctr" rtl="1"/>
            <a:r>
              <a:rPr lang="ar-SA" sz="5400" b="1" dirty="0" smtClean="0">
                <a:solidFill>
                  <a:srgbClr val="FFFF00"/>
                </a:solidFill>
                <a:effectLst>
                  <a:glow rad="101600">
                    <a:schemeClr val="tx1">
                      <a:alpha val="60000"/>
                    </a:schemeClr>
                  </a:glow>
                </a:effectLst>
                <a:cs typeface="Traditional Arabic" pitchFamily="2" charset="-78"/>
              </a:rPr>
              <a:t>بْنِ </a:t>
            </a:r>
            <a:r>
              <a:rPr lang="ar-SA" sz="5400" b="1" dirty="0">
                <a:solidFill>
                  <a:srgbClr val="FFFF00"/>
                </a:solidFill>
                <a:effectLst>
                  <a:glow rad="101600">
                    <a:schemeClr val="tx1">
                      <a:alpha val="60000"/>
                    </a:schemeClr>
                  </a:glow>
                </a:effectLst>
                <a:cs typeface="Traditional Arabic" pitchFamily="2" charset="-78"/>
              </a:rPr>
              <a:t>عَبْدِ اللهِ وَعَلَى آلِهِ وَصَحْبِهِ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052369"/>
            <a:ext cx="8286808" cy="1384995"/>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467544" y="15240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04810" y="32962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85590"/>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وَاجْتَنِبُوا الذُّنُوبَ وَالْمَعَاصِي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تَرْحَمُون.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52400" y="4406205"/>
            <a:ext cx="8839200" cy="1815882"/>
          </a:xfrm>
          <a:prstGeom prst="rect">
            <a:avLst/>
          </a:prstGeom>
          <a:solidFill>
            <a:schemeClr val="bg1"/>
          </a:solidFill>
          <a:ln w="9525">
            <a:solidFill>
              <a:schemeClr val="tx1"/>
            </a:solidFill>
          </a:ln>
        </p:spPr>
        <p:txBody>
          <a:bodyPr wrap="square">
            <a:spAutoFit/>
          </a:bodyPr>
          <a:lstStyle/>
          <a:p>
            <a:pPr algn="ctr" fontAlgn="auto">
              <a:spcBef>
                <a:spcPts val="0"/>
              </a:spcBef>
              <a:spcAft>
                <a:spcPts val="0"/>
              </a:spcAft>
              <a:defRPr/>
            </a:pP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maksiat</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dosa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boleh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mengundang</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kemurkaan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diberi</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137974"/>
            <a:ext cx="7704856" cy="1015663"/>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Terus</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Istiqamah</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Dalam</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p>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Ketaatan</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596358" y="2006734"/>
            <a:ext cx="8166641" cy="1526704"/>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Bertekad </a:t>
            </a:r>
            <a:r>
              <a:rPr lang="fi-FI"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dan berusaha memenuhkan kehidupan duniawi kita ini dengan memperbanyakkan amalan-amalan wajib  dan sunah sebelum kita dijemput kembali kepada-Nya</a:t>
            </a:r>
            <a:endParaRPr lang="en-MY"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endParaRPr>
          </a:p>
        </p:txBody>
      </p:sp>
      <p:sp>
        <p:nvSpPr>
          <p:cNvPr id="5" name="Right Arrow 4"/>
          <p:cNvSpPr/>
          <p:nvPr/>
        </p:nvSpPr>
        <p:spPr>
          <a:xfrm rot="5400000">
            <a:off x="190500" y="978034"/>
            <a:ext cx="1295400" cy="914400"/>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596358" y="4140334"/>
            <a:ext cx="8166642"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sv-SE" sz="22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Peliharalah diri dari terjebak kepada perkara munkar dan perbuatan dosa yang mengundang </a:t>
            </a:r>
            <a:r>
              <a:rPr lang="sv-SE" sz="22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kemurkaan </a:t>
            </a:r>
            <a:r>
              <a:rPr lang="sv-SE" sz="22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Allah </a:t>
            </a:r>
            <a:r>
              <a:rPr lang="sv-SE" sz="22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s.w.t.</a:t>
            </a:r>
            <a:endParaRPr lang="en-MY" sz="22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354722"/>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solat</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secara</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berjemaah</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646521" y="2051720"/>
            <a:ext cx="7884876" cy="11936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Baginda tidak pernah menguzurkan diri daripada solat  berjemaah semasa hayat baginda. </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ight Arrow 4"/>
          <p:cNvSpPr/>
          <p:nvPr/>
        </p:nvSpPr>
        <p:spPr>
          <a:xfrm rot="5400000">
            <a:off x="747040" y="974063"/>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646520" y="3530734"/>
            <a:ext cx="7847955"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kita, lebih-lebih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lagi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solat subuh berjemaah di masjid</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140296"/>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731096"/>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604792"/>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155959"/>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1524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2816696"/>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فِيْهِمَا لَأَتَوْهُمَا وَلَوْ حَبْوًا. </a:t>
            </a:r>
            <a:r>
              <a:rPr lang="ar-SA" sz="2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6168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160512"/>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0424685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408186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42408"/>
            <a:ext cx="9144000" cy="1938992"/>
          </a:xfrm>
          <a:prstGeom prst="rect">
            <a:avLst/>
          </a:prstGeom>
          <a:no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رَسُوْلُ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3048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49231"/>
            <a:ext cx="8643998" cy="2246769"/>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78523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80050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إِنَّكَ عَفُوٌّ كَرِيْمٌ تُحِبُّ الْعَفْوَ فَاعْفُ عَنَّا، وَعَنْ وَالِدِيْنَا وَعَنْ جَمِيْعِ الْمُسْلِمِيْنَ وَالْمُسْلِمَاتِ وَالْمُؤْمِنِيْنَ وَالْمُؤْمِنَاتِ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بِرَحْمَتِكَ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يَا أَرْحَمَ الرَّاحِمِيْنَ.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75447"/>
            <a:ext cx="8712968"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Pengampun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bapa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samaada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lelaki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perempuan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Penyayang</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3981004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643142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281846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093747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542809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6937321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713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1750874"/>
            <a:ext cx="857256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81000" y="4077831"/>
            <a:ext cx="8439208" cy="1815882"/>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63576"/>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29043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797784"/>
            <a:ext cx="8763000" cy="1631216"/>
          </a:xfrm>
          <a:prstGeom prst="rect">
            <a:avLst/>
          </a:prstGeom>
          <a:no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تَعَالَى فِي السَّرَّاءِ </a:t>
            </a:r>
            <a:endPar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وَالضَّرَّاءِ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5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4269938"/>
            <a:ext cx="8610600" cy="1292662"/>
          </a:xfrm>
          <a:prstGeom prst="rect">
            <a:avLst/>
          </a:prstGeom>
          <a:solidFill>
            <a:schemeClr val="bg1"/>
          </a:solidFill>
          <a:ln w="9525">
            <a:solidFill>
              <a:schemeClr val="tx1"/>
            </a:solidFill>
          </a:ln>
        </p:spPr>
        <p:txBody>
          <a:bodyPr wrap="square">
            <a:spAutoFit/>
          </a:bodyPr>
          <a:lstStyle/>
          <a:p>
            <a:pPr algn="ctr" fontAlgn="auto">
              <a:spcBef>
                <a:spcPts val="0"/>
              </a:spcBef>
              <a:spcAft>
                <a:spcPts val="0"/>
              </a:spcAft>
              <a:defRPr/>
            </a:pP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semasa</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kesenangan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ataupun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kesusahan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keuntungan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116632"/>
            <a:ext cx="8991600" cy="1015663"/>
          </a:xfrm>
          <a:prstGeom prst="rect">
            <a:avLst/>
          </a:prstGeom>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kesyukuran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683568" y="3589784"/>
            <a:ext cx="7922342" cy="1287016"/>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Allah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Taala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mengukur</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ahap</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p>
          <a:p>
            <a:pPr algn="ct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kesempurnaan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ibadah</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solat</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kita</a:t>
            </a:r>
            <a:endParaRPr lang="ms-MY"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611560" y="1849016"/>
            <a:ext cx="7922342" cy="1224136"/>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sv-SE"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Amalan pertama yang dihisab </a:t>
            </a:r>
          </a:p>
          <a:p>
            <a:pPr algn="ctr">
              <a:defRPr/>
            </a:pPr>
            <a:r>
              <a:rPr lang="sv-SE"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oleh </a:t>
            </a:r>
            <a:r>
              <a:rPr lang="sv-SE" sz="2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Allah s.w.t </a:t>
            </a:r>
            <a:endParaRPr lang="en-US" sz="2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714" y="311527"/>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24000"/>
            <a:ext cx="9144000" cy="2308324"/>
          </a:xfrm>
          <a:prstGeom prst="rect">
            <a:avLst/>
          </a:prstGeom>
          <a:no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أَوَّلَ مَا يُحَاسَبُ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 الْعَبْدُ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يَوْمَ الْقِيَامَةِ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الصَّلاَةُ،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فَإِنْ صَلَحَتْ صَلَحَ لَهُ سَائِرُ عَمَلِهِ وَإِنْ فَسَدَتْ فَسَدَ سَائِرُ عَمَلِهِ.</a:t>
            </a:r>
            <a:endParaRPr lang="ms-MY" sz="48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76200" y="4016276"/>
            <a:ext cx="8991600" cy="2308324"/>
          </a:xfrm>
          <a:prstGeom prst="rect">
            <a:avLst/>
          </a:prstGeom>
          <a:solidFill>
            <a:schemeClr val="bg1">
              <a:alpha val="86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dihitung</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kelak</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sekira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banyak</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baiklah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sekiranya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rosak</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rosaklah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a:t>
            </a:r>
            <a:r>
              <a:rPr lang="en-MY"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Tabrani</a:t>
            </a:r>
            <a:r>
              <a:rPr lang="en-MY"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1400"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3318495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0" y="2265402"/>
            <a:ext cx="7688943" cy="553998"/>
          </a:xfrm>
          <a:prstGeom prst="rect">
            <a:avLst/>
          </a:prstGeom>
          <a:solidFill>
            <a:srgbClr val="00B050"/>
          </a:solidFill>
          <a:ln>
            <a:solidFill>
              <a:schemeClr val="tx1"/>
            </a:solidFill>
          </a:ln>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35857" y="3169384"/>
            <a:ext cx="8755743" cy="1631216"/>
          </a:xfrm>
          <a:prstGeom prst="rect">
            <a:avLst/>
          </a:prstGeom>
          <a:no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صَلَاةُ الْجَمَاعَةِ تَفْضُلُ صَلَاةَ الْفَذِّ بِسَبْعٍ </a:t>
            </a:r>
            <a:endPar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وعِشْرِيْنَ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دَرَجَةً.</a:t>
            </a:r>
            <a:endParaRPr lang="ms-MY" sz="50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76200" y="5029200"/>
            <a:ext cx="8991600" cy="1200329"/>
          </a:xfrm>
          <a:prstGeom prst="rect">
            <a:avLst/>
          </a:prstGeom>
          <a:solidFill>
            <a:schemeClr val="bg1">
              <a:alpha val="98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berjemaah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afdal</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berseorangan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27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darjat</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Al-Imam </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Bukhari</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1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7" name="Right Arrow 6"/>
          <p:cNvSpPr/>
          <p:nvPr/>
        </p:nvSpPr>
        <p:spPr>
          <a:xfrm>
            <a:off x="228600" y="76200"/>
            <a:ext cx="8610600" cy="2111401"/>
          </a:xfrm>
          <a:prstGeom prst="rightArrow">
            <a:avLst>
              <a:gd name="adj1" fmla="val 63499"/>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Sembahyang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berjemaah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adalah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simbol</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atau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tanda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kekuatan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perpaduan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sebagai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syiar</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Islam,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disamping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kurniaan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pahala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berlipat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ganda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1554</Words>
  <Application>Microsoft Office PowerPoint</Application>
  <PresentationFormat>On-screen Show (4:3)</PresentationFormat>
  <Paragraphs>141</Paragraphs>
  <Slides>38</Slides>
  <Notes>0</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10</cp:revision>
  <dcterms:created xsi:type="dcterms:W3CDTF">2016-08-10T07:54:55Z</dcterms:created>
  <dcterms:modified xsi:type="dcterms:W3CDTF">2016-08-11T04:33:07Z</dcterms:modified>
</cp:coreProperties>
</file>